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 Bold" panose="020B0604020202020204" charset="0"/>
      <p:regular r:id="rId10"/>
    </p:embeddedFont>
    <p:embeddedFont>
      <p:font typeface="Open Sans" panose="020B0604020202020204" charset="0"/>
      <p:regular r:id="rId11"/>
    </p:embeddedFon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um.es/documents/1083928/53390664/Ponderaciones+UM+2025-26+color.pdf/45914249-6e86-6a9c-665e-4a28215b2627?t=1730967050856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hyperlink" Target="https://estudios.upct.es/grados/inicio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s://www.um.es/web/ccdeporte/estudios/prueba-de-acceso/calendari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um.es/web/estudios/grados" TargetMode="External"/><Relationship Id="rId5" Type="http://schemas.openxmlformats.org/officeDocument/2006/relationships/image" Target="../media/image22.svg"/><Relationship Id="rId15" Type="http://schemas.openxmlformats.org/officeDocument/2006/relationships/hyperlink" Target="https://www.educaweb.com/contenidos/educativos/estudios-universitarios/oferta-titulaciones-grado-rama-conocimiento/listado-grados-universitarios/" TargetMode="External"/><Relationship Id="rId10" Type="http://schemas.openxmlformats.org/officeDocument/2006/relationships/hyperlink" Target="https://www.um.es/web/estudios/acceso/estudiantes-bachillerato-y-ciclos-formativo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hyperlink" Target="https://dlob8ziionoti.cloudfront.net/wp-content/uploads/2025/01/Ponderaciones-Cartagena-2025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hyperlink" Target="https://www.carm.es/web/descarga?ALIAS=ARCH&amp;IDCONTENIDO=168520&amp;ARCHIVO=informe_notas_corte_fp_gs_20240417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llegarasalto.com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imurcia.es" TargetMode="External"/><Relationship Id="rId5" Type="http://schemas.openxmlformats.org/officeDocument/2006/relationships/hyperlink" Target="https://escueladeartemurcia.es" TargetMode="External"/><Relationship Id="rId4" Type="http://schemas.openxmlformats.org/officeDocument/2006/relationships/hyperlink" Target="https://www.esadmurcia.es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ufuturoempiezahoy.com/idiomas/" TargetMode="External"/><Relationship Id="rId4" Type="http://schemas.openxmlformats.org/officeDocument/2006/relationships/hyperlink" Target="https://www.tufuturoempiezahoy.com/deportiva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10" Type="http://schemas.openxmlformats.org/officeDocument/2006/relationships/hyperlink" Target="https://www.becaseducacion.gob.es/becas-y-ayudas.html" TargetMode="External"/><Relationship Id="rId4" Type="http://schemas.openxmlformats.org/officeDocument/2006/relationships/image" Target="../media/image18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5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13015" y="5848340"/>
            <a:ext cx="6435131" cy="269105"/>
          </a:xfrm>
          <a:custGeom>
            <a:avLst/>
            <a:gdLst/>
            <a:ahLst/>
            <a:cxnLst/>
            <a:rect l="l" t="t" r="r" b="b"/>
            <a:pathLst>
              <a:path w="6435131" h="269105">
                <a:moveTo>
                  <a:pt x="0" y="0"/>
                </a:moveTo>
                <a:lnTo>
                  <a:pt x="6435131" y="0"/>
                </a:lnTo>
                <a:lnTo>
                  <a:pt x="6435131" y="269105"/>
                </a:lnTo>
                <a:lnTo>
                  <a:pt x="0" y="269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700088" y="9258300"/>
            <a:ext cx="5210615" cy="1676871"/>
          </a:xfrm>
          <a:custGeom>
            <a:avLst/>
            <a:gdLst/>
            <a:ahLst/>
            <a:cxnLst/>
            <a:rect l="l" t="t" r="r" b="b"/>
            <a:pathLst>
              <a:path w="5210615" h="1676871">
                <a:moveTo>
                  <a:pt x="5210615" y="0"/>
                </a:moveTo>
                <a:lnTo>
                  <a:pt x="0" y="0"/>
                </a:lnTo>
                <a:lnTo>
                  <a:pt x="0" y="1676871"/>
                </a:lnTo>
                <a:lnTo>
                  <a:pt x="5210615" y="1676871"/>
                </a:lnTo>
                <a:lnTo>
                  <a:pt x="52106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>
            <a:off x="8158070" y="-743421"/>
            <a:ext cx="5210615" cy="1676871"/>
          </a:xfrm>
          <a:custGeom>
            <a:avLst/>
            <a:gdLst/>
            <a:ahLst/>
            <a:cxnLst/>
            <a:rect l="l" t="t" r="r" b="b"/>
            <a:pathLst>
              <a:path w="5210615" h="1676871">
                <a:moveTo>
                  <a:pt x="0" y="0"/>
                </a:moveTo>
                <a:lnTo>
                  <a:pt x="5210615" y="0"/>
                </a:lnTo>
                <a:lnTo>
                  <a:pt x="5210615" y="1676871"/>
                </a:lnTo>
                <a:lnTo>
                  <a:pt x="0" y="1676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5400000">
            <a:off x="15739008" y="-418062"/>
            <a:ext cx="3584967" cy="2953117"/>
          </a:xfrm>
          <a:custGeom>
            <a:avLst/>
            <a:gdLst/>
            <a:ahLst/>
            <a:cxnLst/>
            <a:rect l="l" t="t" r="r" b="b"/>
            <a:pathLst>
              <a:path w="3584967" h="2953117">
                <a:moveTo>
                  <a:pt x="0" y="0"/>
                </a:moveTo>
                <a:lnTo>
                  <a:pt x="3584967" y="0"/>
                </a:lnTo>
                <a:lnTo>
                  <a:pt x="3584967" y="2953117"/>
                </a:lnTo>
                <a:lnTo>
                  <a:pt x="0" y="2953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5713015" y="9445795"/>
            <a:ext cx="3430985" cy="3532546"/>
          </a:xfrm>
          <a:custGeom>
            <a:avLst/>
            <a:gdLst/>
            <a:ahLst/>
            <a:cxnLst/>
            <a:rect l="l" t="t" r="r" b="b"/>
            <a:pathLst>
              <a:path w="3430985" h="3532546">
                <a:moveTo>
                  <a:pt x="0" y="0"/>
                </a:moveTo>
                <a:lnTo>
                  <a:pt x="3430985" y="0"/>
                </a:lnTo>
                <a:lnTo>
                  <a:pt x="3430985" y="3532546"/>
                </a:lnTo>
                <a:lnTo>
                  <a:pt x="0" y="35325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5400000">
            <a:off x="-229458" y="-120461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746851" y="9445795"/>
            <a:ext cx="4026521" cy="2868897"/>
          </a:xfrm>
          <a:custGeom>
            <a:avLst/>
            <a:gdLst/>
            <a:ahLst/>
            <a:cxnLst/>
            <a:rect l="l" t="t" r="r" b="b"/>
            <a:pathLst>
              <a:path w="4026521" h="2868897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0648667">
            <a:off x="-1168431" y="5891076"/>
            <a:ext cx="2015470" cy="3324487"/>
          </a:xfrm>
          <a:custGeom>
            <a:avLst/>
            <a:gdLst/>
            <a:ahLst/>
            <a:cxnLst/>
            <a:rect l="l" t="t" r="r" b="b"/>
            <a:pathLst>
              <a:path w="2015470" h="3324487">
                <a:moveTo>
                  <a:pt x="0" y="0"/>
                </a:moveTo>
                <a:lnTo>
                  <a:pt x="2015471" y="0"/>
                </a:lnTo>
                <a:lnTo>
                  <a:pt x="2015471" y="3324487"/>
                </a:lnTo>
                <a:lnTo>
                  <a:pt x="0" y="33244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501810">
            <a:off x="17102962" y="4354942"/>
            <a:ext cx="2479461" cy="1549663"/>
          </a:xfrm>
          <a:custGeom>
            <a:avLst/>
            <a:gdLst/>
            <a:ahLst/>
            <a:cxnLst/>
            <a:rect l="l" t="t" r="r" b="b"/>
            <a:pathLst>
              <a:path w="2479461" h="1549663">
                <a:moveTo>
                  <a:pt x="0" y="0"/>
                </a:moveTo>
                <a:lnTo>
                  <a:pt x="2479462" y="0"/>
                </a:lnTo>
                <a:lnTo>
                  <a:pt x="2479462" y="1549664"/>
                </a:lnTo>
                <a:lnTo>
                  <a:pt x="0" y="15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8158070" y="7553320"/>
            <a:ext cx="1764881" cy="1764881"/>
          </a:xfrm>
          <a:custGeom>
            <a:avLst/>
            <a:gdLst/>
            <a:ahLst/>
            <a:cxnLst/>
            <a:rect l="l" t="t" r="r" b="b"/>
            <a:pathLst>
              <a:path w="1764881" h="1764881">
                <a:moveTo>
                  <a:pt x="0" y="0"/>
                </a:moveTo>
                <a:lnTo>
                  <a:pt x="1764881" y="0"/>
                </a:lnTo>
                <a:lnTo>
                  <a:pt x="1764881" y="1764881"/>
                </a:lnTo>
                <a:lnTo>
                  <a:pt x="0" y="176488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52149" y="2754488"/>
            <a:ext cx="14383702" cy="211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Orientación académica y profesional </a:t>
            </a:r>
          </a:p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tras la titulación en Bachillerato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07762" y="6484246"/>
            <a:ext cx="6045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Departamento de Orientación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181" b="-225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93814" y="2235003"/>
            <a:ext cx="4711087" cy="1924696"/>
            <a:chOff x="0" y="0"/>
            <a:chExt cx="1711517" cy="6992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1517" cy="699233"/>
            </a:xfrm>
            <a:custGeom>
              <a:avLst/>
              <a:gdLst/>
              <a:ahLst/>
              <a:cxnLst/>
              <a:rect l="l" t="t" r="r" b="b"/>
              <a:pathLst>
                <a:path w="1711517" h="699233">
                  <a:moveTo>
                    <a:pt x="24650" y="0"/>
                  </a:moveTo>
                  <a:lnTo>
                    <a:pt x="1686867" y="0"/>
                  </a:lnTo>
                  <a:cubicBezTo>
                    <a:pt x="1700481" y="0"/>
                    <a:pt x="1711517" y="11036"/>
                    <a:pt x="1711517" y="24650"/>
                  </a:cubicBezTo>
                  <a:lnTo>
                    <a:pt x="1711517" y="674583"/>
                  </a:lnTo>
                  <a:cubicBezTo>
                    <a:pt x="1711517" y="688197"/>
                    <a:pt x="1700481" y="699233"/>
                    <a:pt x="1686867" y="699233"/>
                  </a:cubicBezTo>
                  <a:lnTo>
                    <a:pt x="24650" y="699233"/>
                  </a:lnTo>
                  <a:cubicBezTo>
                    <a:pt x="11036" y="699233"/>
                    <a:pt x="0" y="688197"/>
                    <a:pt x="0" y="674583"/>
                  </a:cubicBezTo>
                  <a:lnTo>
                    <a:pt x="0" y="24650"/>
                  </a:lnTo>
                  <a:cubicBezTo>
                    <a:pt x="0" y="11036"/>
                    <a:pt x="11036" y="0"/>
                    <a:pt x="24650" y="0"/>
                  </a:cubicBezTo>
                  <a:close/>
                </a:path>
              </a:pathLst>
            </a:custGeom>
            <a:solidFill>
              <a:srgbClr val="D5E6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711517" cy="613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700088" y="9258300"/>
            <a:ext cx="5210615" cy="1676871"/>
          </a:xfrm>
          <a:custGeom>
            <a:avLst/>
            <a:gdLst/>
            <a:ahLst/>
            <a:cxnLst/>
            <a:rect l="l" t="t" r="r" b="b"/>
            <a:pathLst>
              <a:path w="5210615" h="1676871">
                <a:moveTo>
                  <a:pt x="5210615" y="0"/>
                </a:moveTo>
                <a:lnTo>
                  <a:pt x="0" y="0"/>
                </a:lnTo>
                <a:lnTo>
                  <a:pt x="0" y="1676871"/>
                </a:lnTo>
                <a:lnTo>
                  <a:pt x="5210615" y="1676871"/>
                </a:lnTo>
                <a:lnTo>
                  <a:pt x="521061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5400000">
            <a:off x="15739008" y="-418062"/>
            <a:ext cx="3584967" cy="2953117"/>
          </a:xfrm>
          <a:custGeom>
            <a:avLst/>
            <a:gdLst/>
            <a:ahLst/>
            <a:cxnLst/>
            <a:rect l="l" t="t" r="r" b="b"/>
            <a:pathLst>
              <a:path w="3584967" h="2953117">
                <a:moveTo>
                  <a:pt x="0" y="0"/>
                </a:moveTo>
                <a:lnTo>
                  <a:pt x="3584967" y="0"/>
                </a:lnTo>
                <a:lnTo>
                  <a:pt x="3584967" y="2953117"/>
                </a:lnTo>
                <a:lnTo>
                  <a:pt x="0" y="2953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1028700" y="2237424"/>
            <a:ext cx="3862595" cy="2906076"/>
            <a:chOff x="0" y="0"/>
            <a:chExt cx="1403263" cy="10557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3263" cy="1055764"/>
            </a:xfrm>
            <a:custGeom>
              <a:avLst/>
              <a:gdLst/>
              <a:ahLst/>
              <a:cxnLst/>
              <a:rect l="l" t="t" r="r" b="b"/>
              <a:pathLst>
                <a:path w="1403263" h="1055764">
                  <a:moveTo>
                    <a:pt x="30065" y="0"/>
                  </a:moveTo>
                  <a:lnTo>
                    <a:pt x="1373198" y="0"/>
                  </a:lnTo>
                  <a:cubicBezTo>
                    <a:pt x="1389803" y="0"/>
                    <a:pt x="1403263" y="13461"/>
                    <a:pt x="1403263" y="30065"/>
                  </a:cubicBezTo>
                  <a:lnTo>
                    <a:pt x="1403263" y="1025699"/>
                  </a:lnTo>
                  <a:cubicBezTo>
                    <a:pt x="1403263" y="1042304"/>
                    <a:pt x="1389803" y="1055764"/>
                    <a:pt x="1373198" y="1055764"/>
                  </a:cubicBezTo>
                  <a:lnTo>
                    <a:pt x="30065" y="1055764"/>
                  </a:lnTo>
                  <a:cubicBezTo>
                    <a:pt x="13461" y="1055764"/>
                    <a:pt x="0" y="1042304"/>
                    <a:pt x="0" y="1025699"/>
                  </a:cubicBezTo>
                  <a:lnTo>
                    <a:pt x="0" y="30065"/>
                  </a:lnTo>
                  <a:cubicBezTo>
                    <a:pt x="0" y="13461"/>
                    <a:pt x="13461" y="0"/>
                    <a:pt x="30065" y="0"/>
                  </a:cubicBezTo>
                  <a:close/>
                </a:path>
              </a:pathLst>
            </a:custGeom>
            <a:solidFill>
              <a:srgbClr val="5598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1403263" cy="970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61416" y="4159699"/>
            <a:ext cx="3885476" cy="2280376"/>
            <a:chOff x="0" y="0"/>
            <a:chExt cx="1411576" cy="828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1576" cy="828450"/>
            </a:xfrm>
            <a:custGeom>
              <a:avLst/>
              <a:gdLst/>
              <a:ahLst/>
              <a:cxnLst/>
              <a:rect l="l" t="t" r="r" b="b"/>
              <a:pathLst>
                <a:path w="1411576" h="828450">
                  <a:moveTo>
                    <a:pt x="29888" y="0"/>
                  </a:moveTo>
                  <a:lnTo>
                    <a:pt x="1381688" y="0"/>
                  </a:lnTo>
                  <a:cubicBezTo>
                    <a:pt x="1389615" y="0"/>
                    <a:pt x="1397217" y="3149"/>
                    <a:pt x="1402822" y="8754"/>
                  </a:cubicBezTo>
                  <a:cubicBezTo>
                    <a:pt x="1408427" y="14359"/>
                    <a:pt x="1411576" y="21961"/>
                    <a:pt x="1411576" y="29888"/>
                  </a:cubicBezTo>
                  <a:lnTo>
                    <a:pt x="1411576" y="798562"/>
                  </a:lnTo>
                  <a:cubicBezTo>
                    <a:pt x="1411576" y="806489"/>
                    <a:pt x="1408427" y="814091"/>
                    <a:pt x="1402822" y="819696"/>
                  </a:cubicBezTo>
                  <a:cubicBezTo>
                    <a:pt x="1397217" y="825301"/>
                    <a:pt x="1389615" y="828450"/>
                    <a:pt x="1381688" y="828450"/>
                  </a:cubicBezTo>
                  <a:lnTo>
                    <a:pt x="29888" y="828450"/>
                  </a:lnTo>
                  <a:cubicBezTo>
                    <a:pt x="21961" y="828450"/>
                    <a:pt x="14359" y="825301"/>
                    <a:pt x="8754" y="819696"/>
                  </a:cubicBezTo>
                  <a:cubicBezTo>
                    <a:pt x="3149" y="814091"/>
                    <a:pt x="0" y="806489"/>
                    <a:pt x="0" y="798562"/>
                  </a:cubicBezTo>
                  <a:lnTo>
                    <a:pt x="0" y="29888"/>
                  </a:lnTo>
                  <a:cubicBezTo>
                    <a:pt x="0" y="21961"/>
                    <a:pt x="3149" y="14359"/>
                    <a:pt x="8754" y="8754"/>
                  </a:cubicBezTo>
                  <a:cubicBezTo>
                    <a:pt x="14359" y="3149"/>
                    <a:pt x="21961" y="0"/>
                    <a:pt x="29888" y="0"/>
                  </a:cubicBezTo>
                  <a:close/>
                </a:path>
              </a:pathLst>
            </a:custGeom>
            <a:solidFill>
              <a:srgbClr val="AED0D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1411576" cy="742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54422" y="3221225"/>
            <a:ext cx="3411151" cy="93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159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GRADOS </a:t>
            </a:r>
          </a:p>
          <a:p>
            <a:pPr marL="0" lvl="1" indent="0" algn="ctr">
              <a:lnSpc>
                <a:spcPts val="3601"/>
              </a:lnSpc>
              <a:spcBef>
                <a:spcPct val="0"/>
              </a:spcBef>
            </a:pPr>
            <a:r>
              <a:rPr lang="en-US" sz="3159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UNIVERSITARIOS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979169" y="8216778"/>
            <a:ext cx="4045785" cy="1660822"/>
            <a:chOff x="0" y="0"/>
            <a:chExt cx="1469816" cy="6033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69816" cy="603369"/>
            </a:xfrm>
            <a:custGeom>
              <a:avLst/>
              <a:gdLst/>
              <a:ahLst/>
              <a:cxnLst/>
              <a:rect l="l" t="t" r="r" b="b"/>
              <a:pathLst>
                <a:path w="1469816" h="603369">
                  <a:moveTo>
                    <a:pt x="28704" y="0"/>
                  </a:moveTo>
                  <a:lnTo>
                    <a:pt x="1441112" y="0"/>
                  </a:lnTo>
                  <a:cubicBezTo>
                    <a:pt x="1448725" y="0"/>
                    <a:pt x="1456026" y="3024"/>
                    <a:pt x="1461409" y="8407"/>
                  </a:cubicBezTo>
                  <a:cubicBezTo>
                    <a:pt x="1466792" y="13790"/>
                    <a:pt x="1469816" y="21091"/>
                    <a:pt x="1469816" y="28704"/>
                  </a:cubicBezTo>
                  <a:lnTo>
                    <a:pt x="1469816" y="574665"/>
                  </a:lnTo>
                  <a:cubicBezTo>
                    <a:pt x="1469816" y="582278"/>
                    <a:pt x="1466792" y="589579"/>
                    <a:pt x="1461409" y="594962"/>
                  </a:cubicBezTo>
                  <a:cubicBezTo>
                    <a:pt x="1456026" y="600345"/>
                    <a:pt x="1448725" y="603369"/>
                    <a:pt x="1441112" y="603369"/>
                  </a:cubicBezTo>
                  <a:lnTo>
                    <a:pt x="28704" y="603369"/>
                  </a:lnTo>
                  <a:cubicBezTo>
                    <a:pt x="21091" y="603369"/>
                    <a:pt x="13790" y="600345"/>
                    <a:pt x="8407" y="594962"/>
                  </a:cubicBezTo>
                  <a:cubicBezTo>
                    <a:pt x="3024" y="589579"/>
                    <a:pt x="0" y="582278"/>
                    <a:pt x="0" y="574665"/>
                  </a:cubicBezTo>
                  <a:lnTo>
                    <a:pt x="0" y="28704"/>
                  </a:lnTo>
                  <a:cubicBezTo>
                    <a:pt x="0" y="21091"/>
                    <a:pt x="3024" y="13790"/>
                    <a:pt x="8407" y="8407"/>
                  </a:cubicBezTo>
                  <a:cubicBezTo>
                    <a:pt x="13790" y="3024"/>
                    <a:pt x="21091" y="0"/>
                    <a:pt x="28704" y="0"/>
                  </a:cubicBezTo>
                  <a:close/>
                </a:path>
              </a:pathLst>
            </a:custGeom>
            <a:solidFill>
              <a:srgbClr val="5598B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1469816" cy="51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698579" y="4830650"/>
            <a:ext cx="3411151" cy="93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1"/>
              </a:lnSpc>
              <a:spcBef>
                <a:spcPct val="0"/>
              </a:spcBef>
            </a:pPr>
            <a:r>
              <a:rPr lang="en-US" sz="3159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FORMACIÓN PROFESIONAL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43782" y="2751988"/>
            <a:ext cx="3411151" cy="93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1"/>
              </a:lnSpc>
              <a:spcBef>
                <a:spcPct val="0"/>
              </a:spcBef>
            </a:pPr>
            <a:r>
              <a:rPr lang="en-US" sz="3159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ENSEÑANZAS ESPECIALES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934960" y="7652598"/>
            <a:ext cx="4561305" cy="1128360"/>
            <a:chOff x="0" y="0"/>
            <a:chExt cx="1657102" cy="4099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57102" cy="409928"/>
            </a:xfrm>
            <a:custGeom>
              <a:avLst/>
              <a:gdLst/>
              <a:ahLst/>
              <a:cxnLst/>
              <a:rect l="l" t="t" r="r" b="b"/>
              <a:pathLst>
                <a:path w="1657102" h="409928">
                  <a:moveTo>
                    <a:pt x="25460" y="0"/>
                  </a:moveTo>
                  <a:lnTo>
                    <a:pt x="1631642" y="0"/>
                  </a:lnTo>
                  <a:cubicBezTo>
                    <a:pt x="1645703" y="0"/>
                    <a:pt x="1657102" y="11399"/>
                    <a:pt x="1657102" y="25460"/>
                  </a:cubicBezTo>
                  <a:lnTo>
                    <a:pt x="1657102" y="384469"/>
                  </a:lnTo>
                  <a:cubicBezTo>
                    <a:pt x="1657102" y="398530"/>
                    <a:pt x="1645703" y="409928"/>
                    <a:pt x="1631642" y="409928"/>
                  </a:cubicBezTo>
                  <a:lnTo>
                    <a:pt x="25460" y="409928"/>
                  </a:lnTo>
                  <a:cubicBezTo>
                    <a:pt x="11399" y="409928"/>
                    <a:pt x="0" y="398530"/>
                    <a:pt x="0" y="384469"/>
                  </a:cubicBezTo>
                  <a:lnTo>
                    <a:pt x="0" y="25460"/>
                  </a:lnTo>
                  <a:cubicBezTo>
                    <a:pt x="0" y="11399"/>
                    <a:pt x="11399" y="0"/>
                    <a:pt x="25460" y="0"/>
                  </a:cubicBezTo>
                  <a:close/>
                </a:path>
              </a:pathLst>
            </a:custGeom>
            <a:solidFill>
              <a:srgbClr val="AED0D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85725"/>
              <a:ext cx="1657102" cy="324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991630" y="7747541"/>
            <a:ext cx="4447964" cy="93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159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Mundo Laboral/</a:t>
            </a:r>
          </a:p>
          <a:p>
            <a:pPr marL="0" lvl="1" indent="0" algn="ctr">
              <a:lnSpc>
                <a:spcPts val="3601"/>
              </a:lnSpc>
              <a:spcBef>
                <a:spcPct val="0"/>
              </a:spcBef>
            </a:pPr>
            <a:r>
              <a:rPr lang="en-US" sz="3159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oposiciones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48193" y="8454903"/>
            <a:ext cx="3707739" cy="1206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137"/>
              </a:lnSpc>
              <a:spcBef>
                <a:spcPct val="0"/>
              </a:spcBef>
            </a:pPr>
            <a:r>
              <a:rPr lang="en-US" sz="2752">
                <a:solidFill>
                  <a:srgbClr val="2D2A29"/>
                </a:solidFill>
                <a:latin typeface="Lazydog"/>
                <a:ea typeface="Lazydog"/>
                <a:cs typeface="Lazydog"/>
                <a:sym typeface="Lazydog"/>
              </a:rPr>
              <a:t>fuerzas y cuerpos de seguridad del estado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569" y="900407"/>
            <a:ext cx="9157417" cy="273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682"/>
              </a:lnSpc>
              <a:spcBef>
                <a:spcPct val="0"/>
              </a:spcBef>
            </a:pPr>
            <a:r>
              <a:rPr lang="en-US" sz="937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grados universitarios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400259" y="274372"/>
            <a:ext cx="7185941" cy="2291199"/>
            <a:chOff x="0" y="0"/>
            <a:chExt cx="2405553" cy="7669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5553" cy="766998"/>
            </a:xfrm>
            <a:custGeom>
              <a:avLst/>
              <a:gdLst/>
              <a:ahLst/>
              <a:cxnLst/>
              <a:rect l="l" t="t" r="r" b="b"/>
              <a:pathLst>
                <a:path w="2405553" h="766998">
                  <a:moveTo>
                    <a:pt x="16161" y="0"/>
                  </a:moveTo>
                  <a:lnTo>
                    <a:pt x="2389392" y="0"/>
                  </a:lnTo>
                  <a:cubicBezTo>
                    <a:pt x="2393679" y="0"/>
                    <a:pt x="2397789" y="1703"/>
                    <a:pt x="2400820" y="4733"/>
                  </a:cubicBezTo>
                  <a:cubicBezTo>
                    <a:pt x="2403850" y="7764"/>
                    <a:pt x="2405553" y="11875"/>
                    <a:pt x="2405553" y="16161"/>
                  </a:cubicBezTo>
                  <a:lnTo>
                    <a:pt x="2405553" y="750837"/>
                  </a:lnTo>
                  <a:cubicBezTo>
                    <a:pt x="2405553" y="755123"/>
                    <a:pt x="2403850" y="759234"/>
                    <a:pt x="2400820" y="762264"/>
                  </a:cubicBezTo>
                  <a:cubicBezTo>
                    <a:pt x="2397789" y="765295"/>
                    <a:pt x="2393679" y="766998"/>
                    <a:pt x="2389392" y="766998"/>
                  </a:cubicBezTo>
                  <a:lnTo>
                    <a:pt x="16161" y="766998"/>
                  </a:lnTo>
                  <a:cubicBezTo>
                    <a:pt x="11875" y="766998"/>
                    <a:pt x="7764" y="765295"/>
                    <a:pt x="4733" y="762264"/>
                  </a:cubicBezTo>
                  <a:cubicBezTo>
                    <a:pt x="1703" y="759234"/>
                    <a:pt x="0" y="755123"/>
                    <a:pt x="0" y="750837"/>
                  </a:cubicBezTo>
                  <a:lnTo>
                    <a:pt x="0" y="16161"/>
                  </a:lnTo>
                  <a:cubicBezTo>
                    <a:pt x="0" y="11875"/>
                    <a:pt x="1703" y="7764"/>
                    <a:pt x="4733" y="4733"/>
                  </a:cubicBezTo>
                  <a:cubicBezTo>
                    <a:pt x="7764" y="1703"/>
                    <a:pt x="11875" y="0"/>
                    <a:pt x="16161" y="0"/>
                  </a:cubicBezTo>
                  <a:close/>
                </a:path>
              </a:pathLst>
            </a:custGeom>
            <a:solidFill>
              <a:srgbClr val="AED0D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2405553" cy="681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6664539" y="-774832"/>
            <a:ext cx="2479461" cy="1549663"/>
          </a:xfrm>
          <a:custGeom>
            <a:avLst/>
            <a:gdLst/>
            <a:ahLst/>
            <a:cxnLst/>
            <a:rect l="l" t="t" r="r" b="b"/>
            <a:pathLst>
              <a:path w="2479461" h="1549663">
                <a:moveTo>
                  <a:pt x="0" y="0"/>
                </a:moveTo>
                <a:lnTo>
                  <a:pt x="2479461" y="0"/>
                </a:lnTo>
                <a:lnTo>
                  <a:pt x="2479461" y="1549664"/>
                </a:lnTo>
                <a:lnTo>
                  <a:pt x="0" y="154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1308325" y="8913673"/>
            <a:ext cx="3665787" cy="3299209"/>
          </a:xfrm>
          <a:custGeom>
            <a:avLst/>
            <a:gdLst/>
            <a:ahLst/>
            <a:cxnLst/>
            <a:rect l="l" t="t" r="r" b="b"/>
            <a:pathLst>
              <a:path w="3665787" h="3299209">
                <a:moveTo>
                  <a:pt x="0" y="0"/>
                </a:moveTo>
                <a:lnTo>
                  <a:pt x="3665787" y="0"/>
                </a:lnTo>
                <a:lnTo>
                  <a:pt x="3665787" y="3299209"/>
                </a:lnTo>
                <a:lnTo>
                  <a:pt x="0" y="3299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5400000">
            <a:off x="-229458" y="-120461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400000">
            <a:off x="15364308" y="752446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40" y="0"/>
                </a:lnTo>
                <a:lnTo>
                  <a:pt x="3173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28700" y="4128837"/>
            <a:ext cx="8128717" cy="2540224"/>
          </a:xfrm>
          <a:custGeom>
            <a:avLst/>
            <a:gdLst/>
            <a:ahLst/>
            <a:cxnLst/>
            <a:rect l="l" t="t" r="r" b="b"/>
            <a:pathLst>
              <a:path w="8128717" h="2540224">
                <a:moveTo>
                  <a:pt x="0" y="0"/>
                </a:moveTo>
                <a:lnTo>
                  <a:pt x="8128717" y="0"/>
                </a:lnTo>
                <a:lnTo>
                  <a:pt x="8128717" y="2540224"/>
                </a:lnTo>
                <a:lnTo>
                  <a:pt x="0" y="2540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400259" y="4327696"/>
            <a:ext cx="6720409" cy="2276538"/>
          </a:xfrm>
          <a:custGeom>
            <a:avLst/>
            <a:gdLst/>
            <a:ahLst/>
            <a:cxnLst/>
            <a:rect l="l" t="t" r="r" b="b"/>
            <a:pathLst>
              <a:path w="6720409" h="2276538">
                <a:moveTo>
                  <a:pt x="0" y="0"/>
                </a:moveTo>
                <a:lnTo>
                  <a:pt x="6720409" y="0"/>
                </a:lnTo>
                <a:lnTo>
                  <a:pt x="6720409" y="2276538"/>
                </a:lnTo>
                <a:lnTo>
                  <a:pt x="0" y="22765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781950" y="523645"/>
            <a:ext cx="6338717" cy="128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4459" u="sng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  <a:hlinkClick r:id="rId10" tooltip="https://www.um.es/web/estudios/acceso/estudiantes-bachillerato-y-ciclos-formativos"/>
              </a:rPr>
              <a:t>PAU </a:t>
            </a:r>
          </a:p>
          <a:p>
            <a:pPr algn="ctr">
              <a:lnSpc>
                <a:spcPts val="3862"/>
              </a:lnSpc>
            </a:pPr>
            <a:r>
              <a:rPr lang="en-US" sz="2759" u="sng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  <a:hlinkClick r:id="rId10" tooltip="https://www.um.es/web/estudios/acceso/estudiantes-bachillerato-y-ciclos-formativos"/>
              </a:rPr>
              <a:t>Prueba de Acceso a la Universidad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1050" y="6602386"/>
            <a:ext cx="6404018" cy="47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u="sng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hlinkClick r:id="rId11" tooltip="https://www.um.es/web/estudios/grados"/>
              </a:rPr>
              <a:t>https://www.um.es/web/estudios/grados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17820" y="6583336"/>
            <a:ext cx="6550819" cy="5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hlinkClick r:id="rId12" tooltip="https://estudios.upct.es/grados/inicio"/>
              </a:rPr>
              <a:t>https://estudios.upct.es/grados/inicio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00088" y="7305330"/>
            <a:ext cx="7185941" cy="640479"/>
            <a:chOff x="0" y="0"/>
            <a:chExt cx="2405553" cy="2144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05553" cy="214406"/>
            </a:xfrm>
            <a:custGeom>
              <a:avLst/>
              <a:gdLst/>
              <a:ahLst/>
              <a:cxnLst/>
              <a:rect l="l" t="t" r="r" b="b"/>
              <a:pathLst>
                <a:path w="2405553" h="214406">
                  <a:moveTo>
                    <a:pt x="16161" y="0"/>
                  </a:moveTo>
                  <a:lnTo>
                    <a:pt x="2389392" y="0"/>
                  </a:lnTo>
                  <a:cubicBezTo>
                    <a:pt x="2393679" y="0"/>
                    <a:pt x="2397789" y="1703"/>
                    <a:pt x="2400820" y="4733"/>
                  </a:cubicBezTo>
                  <a:cubicBezTo>
                    <a:pt x="2403850" y="7764"/>
                    <a:pt x="2405553" y="11875"/>
                    <a:pt x="2405553" y="16161"/>
                  </a:cubicBezTo>
                  <a:lnTo>
                    <a:pt x="2405553" y="198245"/>
                  </a:lnTo>
                  <a:cubicBezTo>
                    <a:pt x="2405553" y="202531"/>
                    <a:pt x="2403850" y="206642"/>
                    <a:pt x="2400820" y="209672"/>
                  </a:cubicBezTo>
                  <a:cubicBezTo>
                    <a:pt x="2397789" y="212703"/>
                    <a:pt x="2393679" y="214406"/>
                    <a:pt x="2389392" y="214406"/>
                  </a:cubicBezTo>
                  <a:lnTo>
                    <a:pt x="16161" y="214406"/>
                  </a:lnTo>
                  <a:cubicBezTo>
                    <a:pt x="11875" y="214406"/>
                    <a:pt x="7764" y="212703"/>
                    <a:pt x="4733" y="209672"/>
                  </a:cubicBezTo>
                  <a:cubicBezTo>
                    <a:pt x="1703" y="206642"/>
                    <a:pt x="0" y="202531"/>
                    <a:pt x="0" y="198245"/>
                  </a:cubicBezTo>
                  <a:lnTo>
                    <a:pt x="0" y="16161"/>
                  </a:lnTo>
                  <a:cubicBezTo>
                    <a:pt x="0" y="11875"/>
                    <a:pt x="1703" y="7764"/>
                    <a:pt x="4733" y="4733"/>
                  </a:cubicBezTo>
                  <a:cubicBezTo>
                    <a:pt x="7764" y="1703"/>
                    <a:pt x="11875" y="0"/>
                    <a:pt x="16161" y="0"/>
                  </a:cubicBezTo>
                  <a:close/>
                </a:path>
              </a:pathLst>
            </a:custGeom>
            <a:solidFill>
              <a:srgbClr val="AED0D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405553" cy="128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57312" y="7248180"/>
            <a:ext cx="718594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u="sng">
                <a:solidFill>
                  <a:srgbClr val="2D2A29"/>
                </a:solidFill>
                <a:latin typeface="Open Sans Bold"/>
                <a:ea typeface="Open Sans Bold"/>
                <a:cs typeface="Open Sans Bold"/>
                <a:sym typeface="Open Sans Bold"/>
                <a:hlinkClick r:id="rId13" tooltip="https://www.um.es/documents/1083928/53390664/Ponderaciones+UM+2025-26+color.pdf/45914249-6e86-6a9c-665e-4a28215b2627?t=1730967050856"/>
              </a:rPr>
              <a:t>Ponderaciones UMU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717820" y="7537422"/>
            <a:ext cx="6720409" cy="571387"/>
            <a:chOff x="0" y="0"/>
            <a:chExt cx="2249712" cy="19127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49712" cy="191277"/>
            </a:xfrm>
            <a:custGeom>
              <a:avLst/>
              <a:gdLst/>
              <a:ahLst/>
              <a:cxnLst/>
              <a:rect l="l" t="t" r="r" b="b"/>
              <a:pathLst>
                <a:path w="2249712" h="191277">
                  <a:moveTo>
                    <a:pt x="17280" y="0"/>
                  </a:moveTo>
                  <a:lnTo>
                    <a:pt x="2232432" y="0"/>
                  </a:lnTo>
                  <a:cubicBezTo>
                    <a:pt x="2237015" y="0"/>
                    <a:pt x="2241410" y="1821"/>
                    <a:pt x="2244651" y="5061"/>
                  </a:cubicBezTo>
                  <a:cubicBezTo>
                    <a:pt x="2247891" y="8302"/>
                    <a:pt x="2249712" y="12697"/>
                    <a:pt x="2249712" y="17280"/>
                  </a:cubicBezTo>
                  <a:lnTo>
                    <a:pt x="2249712" y="173997"/>
                  </a:lnTo>
                  <a:cubicBezTo>
                    <a:pt x="2249712" y="178580"/>
                    <a:pt x="2247891" y="182975"/>
                    <a:pt x="2244651" y="186215"/>
                  </a:cubicBezTo>
                  <a:cubicBezTo>
                    <a:pt x="2241410" y="189456"/>
                    <a:pt x="2237015" y="191277"/>
                    <a:pt x="2232432" y="191277"/>
                  </a:cubicBezTo>
                  <a:lnTo>
                    <a:pt x="17280" y="191277"/>
                  </a:lnTo>
                  <a:cubicBezTo>
                    <a:pt x="12697" y="191277"/>
                    <a:pt x="8302" y="189456"/>
                    <a:pt x="5061" y="186215"/>
                  </a:cubicBezTo>
                  <a:cubicBezTo>
                    <a:pt x="1821" y="182975"/>
                    <a:pt x="0" y="178580"/>
                    <a:pt x="0" y="173997"/>
                  </a:cubicBezTo>
                  <a:lnTo>
                    <a:pt x="0" y="17280"/>
                  </a:lnTo>
                  <a:cubicBezTo>
                    <a:pt x="0" y="12697"/>
                    <a:pt x="1821" y="8302"/>
                    <a:pt x="5061" y="5061"/>
                  </a:cubicBezTo>
                  <a:cubicBezTo>
                    <a:pt x="8302" y="1821"/>
                    <a:pt x="12697" y="0"/>
                    <a:pt x="17280" y="0"/>
                  </a:cubicBezTo>
                  <a:close/>
                </a:path>
              </a:pathLst>
            </a:custGeom>
            <a:solidFill>
              <a:srgbClr val="AED0D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2249712" cy="105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559040" y="7514082"/>
            <a:ext cx="6402847" cy="4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b="1" u="sng">
                <a:solidFill>
                  <a:srgbClr val="2D2A29"/>
                </a:solidFill>
                <a:latin typeface="Open Sans Bold"/>
                <a:ea typeface="Open Sans Bold"/>
                <a:cs typeface="Open Sans Bold"/>
                <a:sym typeface="Open Sans Bold"/>
                <a:hlinkClick r:id="rId14" tooltip="https://dlob8ziionoti.cloudfront.net/wp-content/uploads/2025/01/Ponderaciones-Cartagena-2025.pdf"/>
              </a:rPr>
              <a:t>Ponderaciones UPCT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373098" y="8913673"/>
            <a:ext cx="11803172" cy="879714"/>
            <a:chOff x="0" y="0"/>
            <a:chExt cx="3951209" cy="2944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951209" cy="294491"/>
            </a:xfrm>
            <a:custGeom>
              <a:avLst/>
              <a:gdLst/>
              <a:ahLst/>
              <a:cxnLst/>
              <a:rect l="l" t="t" r="r" b="b"/>
              <a:pathLst>
                <a:path w="3951209" h="294491">
                  <a:moveTo>
                    <a:pt x="9839" y="0"/>
                  </a:moveTo>
                  <a:lnTo>
                    <a:pt x="3941370" y="0"/>
                  </a:lnTo>
                  <a:cubicBezTo>
                    <a:pt x="3946804" y="0"/>
                    <a:pt x="3951209" y="4405"/>
                    <a:pt x="3951209" y="9839"/>
                  </a:cubicBezTo>
                  <a:lnTo>
                    <a:pt x="3951209" y="284653"/>
                  </a:lnTo>
                  <a:cubicBezTo>
                    <a:pt x="3951209" y="287262"/>
                    <a:pt x="3950172" y="289765"/>
                    <a:pt x="3948327" y="291610"/>
                  </a:cubicBezTo>
                  <a:cubicBezTo>
                    <a:pt x="3946482" y="293455"/>
                    <a:pt x="3943979" y="294491"/>
                    <a:pt x="3941370" y="294491"/>
                  </a:cubicBezTo>
                  <a:lnTo>
                    <a:pt x="9839" y="294491"/>
                  </a:lnTo>
                  <a:cubicBezTo>
                    <a:pt x="4405" y="294491"/>
                    <a:pt x="0" y="290086"/>
                    <a:pt x="0" y="284653"/>
                  </a:cubicBezTo>
                  <a:lnTo>
                    <a:pt x="0" y="9839"/>
                  </a:lnTo>
                  <a:cubicBezTo>
                    <a:pt x="0" y="4405"/>
                    <a:pt x="4405" y="0"/>
                    <a:pt x="9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85725"/>
              <a:ext cx="3951209" cy="208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514395" y="9060533"/>
            <a:ext cx="11520579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u="sng">
                <a:solidFill>
                  <a:srgbClr val="2D2A29"/>
                </a:solidFill>
                <a:latin typeface="Open Sans Bold"/>
                <a:ea typeface="Open Sans Bold"/>
                <a:cs typeface="Open Sans Bold"/>
                <a:sym typeface="Open Sans Bold"/>
                <a:hlinkClick r:id="rId15" tooltip="https://www.educaweb.com/contenidos/educativos/estudios-universitarios/oferta-titulaciones-grado-rama-conocimiento/listado-grados-universitarios/"/>
              </a:rPr>
              <a:t>Listado de grados de TODAS las Universidades españolas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200188" y="3061588"/>
            <a:ext cx="7694715" cy="638945"/>
            <a:chOff x="0" y="0"/>
            <a:chExt cx="2575869" cy="2138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75869" cy="213892"/>
            </a:xfrm>
            <a:custGeom>
              <a:avLst/>
              <a:gdLst/>
              <a:ahLst/>
              <a:cxnLst/>
              <a:rect l="l" t="t" r="r" b="b"/>
              <a:pathLst>
                <a:path w="2575869" h="213892">
                  <a:moveTo>
                    <a:pt x="15092" y="0"/>
                  </a:moveTo>
                  <a:lnTo>
                    <a:pt x="2560777" y="0"/>
                  </a:lnTo>
                  <a:cubicBezTo>
                    <a:pt x="2564780" y="0"/>
                    <a:pt x="2568618" y="1590"/>
                    <a:pt x="2571449" y="4420"/>
                  </a:cubicBezTo>
                  <a:cubicBezTo>
                    <a:pt x="2574279" y="7251"/>
                    <a:pt x="2575869" y="11089"/>
                    <a:pt x="2575869" y="15092"/>
                  </a:cubicBezTo>
                  <a:lnTo>
                    <a:pt x="2575869" y="198800"/>
                  </a:lnTo>
                  <a:cubicBezTo>
                    <a:pt x="2575869" y="202803"/>
                    <a:pt x="2574279" y="206641"/>
                    <a:pt x="2571449" y="209472"/>
                  </a:cubicBezTo>
                  <a:cubicBezTo>
                    <a:pt x="2568618" y="212302"/>
                    <a:pt x="2564780" y="213892"/>
                    <a:pt x="2560777" y="213892"/>
                  </a:cubicBezTo>
                  <a:lnTo>
                    <a:pt x="15092" y="213892"/>
                  </a:lnTo>
                  <a:cubicBezTo>
                    <a:pt x="11089" y="213892"/>
                    <a:pt x="7251" y="212302"/>
                    <a:pt x="4420" y="209472"/>
                  </a:cubicBezTo>
                  <a:cubicBezTo>
                    <a:pt x="1590" y="206641"/>
                    <a:pt x="0" y="202803"/>
                    <a:pt x="0" y="198800"/>
                  </a:cubicBezTo>
                  <a:lnTo>
                    <a:pt x="0" y="15092"/>
                  </a:lnTo>
                  <a:cubicBezTo>
                    <a:pt x="0" y="11089"/>
                    <a:pt x="1590" y="7251"/>
                    <a:pt x="4420" y="4420"/>
                  </a:cubicBezTo>
                  <a:cubicBezTo>
                    <a:pt x="7251" y="1590"/>
                    <a:pt x="11089" y="0"/>
                    <a:pt x="15092" y="0"/>
                  </a:cubicBezTo>
                  <a:close/>
                </a:path>
              </a:pathLst>
            </a:custGeom>
            <a:solidFill>
              <a:srgbClr val="FDED8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85725"/>
              <a:ext cx="2575869" cy="128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00188" y="3054830"/>
            <a:ext cx="7694715" cy="46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b="1" u="sng">
                <a:solidFill>
                  <a:srgbClr val="2D2A29"/>
                </a:solidFill>
                <a:latin typeface="Open Sans Bold"/>
                <a:ea typeface="Open Sans Bold"/>
                <a:cs typeface="Open Sans Bold"/>
                <a:sym typeface="Open Sans Bold"/>
                <a:hlinkClick r:id="rId16" tooltip="https://www.um.es/web/ccdeporte/estudios/prueba-de-acceso/calendario"/>
              </a:rPr>
              <a:t>Prueba de aptitud Ciencias del Deporte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664539" y="-774832"/>
            <a:ext cx="2479461" cy="1549663"/>
          </a:xfrm>
          <a:custGeom>
            <a:avLst/>
            <a:gdLst/>
            <a:ahLst/>
            <a:cxnLst/>
            <a:rect l="l" t="t" r="r" b="b"/>
            <a:pathLst>
              <a:path w="2479461" h="1549663">
                <a:moveTo>
                  <a:pt x="0" y="0"/>
                </a:moveTo>
                <a:lnTo>
                  <a:pt x="2479461" y="0"/>
                </a:lnTo>
                <a:lnTo>
                  <a:pt x="2479461" y="1549664"/>
                </a:lnTo>
                <a:lnTo>
                  <a:pt x="0" y="154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1308325" y="8913673"/>
            <a:ext cx="3665787" cy="3299209"/>
          </a:xfrm>
          <a:custGeom>
            <a:avLst/>
            <a:gdLst/>
            <a:ahLst/>
            <a:cxnLst/>
            <a:rect l="l" t="t" r="r" b="b"/>
            <a:pathLst>
              <a:path w="3665787" h="3299209">
                <a:moveTo>
                  <a:pt x="0" y="0"/>
                </a:moveTo>
                <a:lnTo>
                  <a:pt x="3665787" y="0"/>
                </a:lnTo>
                <a:lnTo>
                  <a:pt x="3665787" y="3299209"/>
                </a:lnTo>
                <a:lnTo>
                  <a:pt x="0" y="3299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>
            <a:off x="-229458" y="-120461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5400000">
            <a:off x="15364308" y="752446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40" y="0"/>
                </a:lnTo>
                <a:lnTo>
                  <a:pt x="3173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028700" y="930427"/>
            <a:ext cx="7592640" cy="1310336"/>
            <a:chOff x="0" y="0"/>
            <a:chExt cx="2541699" cy="4386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1699" cy="438646"/>
            </a:xfrm>
            <a:custGeom>
              <a:avLst/>
              <a:gdLst/>
              <a:ahLst/>
              <a:cxnLst/>
              <a:rect l="l" t="t" r="r" b="b"/>
              <a:pathLst>
                <a:path w="2541699" h="438646">
                  <a:moveTo>
                    <a:pt x="15295" y="0"/>
                  </a:moveTo>
                  <a:lnTo>
                    <a:pt x="2526404" y="0"/>
                  </a:lnTo>
                  <a:cubicBezTo>
                    <a:pt x="2534851" y="0"/>
                    <a:pt x="2541699" y="6848"/>
                    <a:pt x="2541699" y="15295"/>
                  </a:cubicBezTo>
                  <a:lnTo>
                    <a:pt x="2541699" y="423351"/>
                  </a:lnTo>
                  <a:cubicBezTo>
                    <a:pt x="2541699" y="431798"/>
                    <a:pt x="2534851" y="438646"/>
                    <a:pt x="2526404" y="438646"/>
                  </a:cubicBezTo>
                  <a:lnTo>
                    <a:pt x="15295" y="438646"/>
                  </a:lnTo>
                  <a:cubicBezTo>
                    <a:pt x="6848" y="438646"/>
                    <a:pt x="0" y="431798"/>
                    <a:pt x="0" y="423351"/>
                  </a:cubicBezTo>
                  <a:lnTo>
                    <a:pt x="0" y="15295"/>
                  </a:lnTo>
                  <a:cubicBezTo>
                    <a:pt x="0" y="6848"/>
                    <a:pt x="6848" y="0"/>
                    <a:pt x="15295" y="0"/>
                  </a:cubicBezTo>
                  <a:close/>
                </a:path>
              </a:pathLst>
            </a:custGeom>
            <a:solidFill>
              <a:srgbClr val="AED0D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2541699" cy="352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87933" y="2464244"/>
            <a:ext cx="5874174" cy="3893866"/>
          </a:xfrm>
          <a:custGeom>
            <a:avLst/>
            <a:gdLst/>
            <a:ahLst/>
            <a:cxnLst/>
            <a:rect l="l" t="t" r="r" b="b"/>
            <a:pathLst>
              <a:path w="5874174" h="3893866">
                <a:moveTo>
                  <a:pt x="0" y="0"/>
                </a:moveTo>
                <a:lnTo>
                  <a:pt x="5874174" y="0"/>
                </a:lnTo>
                <a:lnTo>
                  <a:pt x="5874174" y="3893866"/>
                </a:lnTo>
                <a:lnTo>
                  <a:pt x="0" y="38938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21340" y="5798984"/>
            <a:ext cx="2208882" cy="2196114"/>
          </a:xfrm>
          <a:custGeom>
            <a:avLst/>
            <a:gdLst/>
            <a:ahLst/>
            <a:cxnLst/>
            <a:rect l="l" t="t" r="r" b="b"/>
            <a:pathLst>
              <a:path w="2208882" h="2196114">
                <a:moveTo>
                  <a:pt x="0" y="0"/>
                </a:moveTo>
                <a:lnTo>
                  <a:pt x="2208883" y="0"/>
                </a:lnTo>
                <a:lnTo>
                  <a:pt x="2208883" y="2196114"/>
                </a:lnTo>
                <a:lnTo>
                  <a:pt x="0" y="21961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951574" y="1200627"/>
            <a:ext cx="8637960" cy="257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76"/>
              </a:lnSpc>
              <a:spcBef>
                <a:spcPct val="0"/>
              </a:spcBef>
            </a:pPr>
            <a:r>
              <a:rPr lang="en-US" sz="8838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FORMACIÓN PROFESIONAL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62025"/>
            <a:ext cx="718594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u="sng">
                <a:solidFill>
                  <a:srgbClr val="2D2A29"/>
                </a:solidFill>
                <a:latin typeface="Open Sans Bold"/>
                <a:ea typeface="Open Sans Bold"/>
                <a:cs typeface="Open Sans Bold"/>
                <a:sym typeface="Open Sans Bold"/>
                <a:hlinkClick r:id="rId11" tooltip="https://www.llegarasalto.com"/>
              </a:rPr>
              <a:t>Formación Profesional en la  Región de Murcia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7312" y="6472410"/>
            <a:ext cx="6673572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 b="1" u="sng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12" tooltip="https://www.carm.es/web/descarga?ALIAS=ARCH&amp;IDCONTENIDO=168520&amp;ARCHIVO=informe_notas_corte_fp_gs_20240417.pdf"/>
              </a:rPr>
              <a:t>Notas de corte  CFGS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51574" y="4944196"/>
            <a:ext cx="8887998" cy="425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FFDF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de admisión </a:t>
            </a:r>
          </a:p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FFDF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Grado Universitario</a:t>
            </a:r>
          </a:p>
          <a:p>
            <a:pPr algn="ctr">
              <a:lnSpc>
                <a:spcPts val="4759"/>
              </a:lnSpc>
            </a:pPr>
            <a:endParaRPr lang="en-US" sz="3599" b="1">
              <a:solidFill>
                <a:srgbClr val="FFDF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F1A"/>
                </a:solidFill>
                <a:latin typeface="Open Sans"/>
                <a:ea typeface="Open Sans"/>
                <a:cs typeface="Open Sans"/>
                <a:sym typeface="Open Sans"/>
              </a:rPr>
              <a:t>Media CFGS (sobre 10)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F1A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F1A"/>
                </a:solidFill>
                <a:latin typeface="Open Sans"/>
                <a:ea typeface="Open Sans"/>
                <a:cs typeface="Open Sans"/>
                <a:sym typeface="Open Sans"/>
              </a:rPr>
              <a:t>Media CFGS + Ponderación FV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DF1A"/>
                </a:solidFill>
                <a:latin typeface="Open Sans"/>
                <a:ea typeface="Open Sans"/>
                <a:cs typeface="Open Sans"/>
                <a:sym typeface="Open Sans"/>
              </a:rPr>
              <a:t>(sobre 14)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079118" y="5798984"/>
            <a:ext cx="2208882" cy="2196114"/>
          </a:xfrm>
          <a:custGeom>
            <a:avLst/>
            <a:gdLst/>
            <a:ahLst/>
            <a:cxnLst/>
            <a:rect l="l" t="t" r="r" b="b"/>
            <a:pathLst>
              <a:path w="2208882" h="2196114">
                <a:moveTo>
                  <a:pt x="0" y="0"/>
                </a:moveTo>
                <a:lnTo>
                  <a:pt x="2208882" y="0"/>
                </a:lnTo>
                <a:lnTo>
                  <a:pt x="2208882" y="2196114"/>
                </a:lnTo>
                <a:lnTo>
                  <a:pt x="0" y="21961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29458" y="-120461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005303" y="1949451"/>
            <a:ext cx="17282697" cy="6280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1. Enseñanzas Artísticas SUPERIORES</a:t>
            </a: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requisitos: Bachillerato + prueba específica </a:t>
            </a:r>
          </a:p>
          <a:p>
            <a:pPr algn="ctr">
              <a:lnSpc>
                <a:spcPts val="4060"/>
              </a:lnSpc>
            </a:pPr>
            <a:endParaRPr lang="en-US" sz="2900" b="1">
              <a:solidFill>
                <a:srgbClr val="FF914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-ARTE DRAMÁTICO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(4 cursos)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00" b="1" u="sng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4" tooltip="https://www.esadmurcia.es"/>
              </a:rPr>
              <a:t>(Es</a:t>
            </a:r>
            <a:r>
              <a:rPr lang="en-US" sz="29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esadmurcia.es"/>
              </a:rPr>
              <a:t>cuela Superior de Arte Dramático de Murci</a:t>
            </a:r>
            <a:r>
              <a:rPr lang="en-US" sz="2900" b="1" u="sng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4" tooltip="https://www.esadmurcia.es"/>
              </a:rPr>
              <a:t>a,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ESAD)</a:t>
            </a:r>
          </a:p>
          <a:p>
            <a:pPr algn="ctr">
              <a:lnSpc>
                <a:spcPts val="4060"/>
              </a:lnSpc>
            </a:pPr>
            <a:endParaRPr lang="en-US" sz="29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-ARTES PLÁSTICAS Y DISEÑO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(2 cursos)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CFGS Animación, Fotografía, Ilustración, etc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9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 tooltip="https://escueladeartemurcia.es"/>
              </a:rPr>
              <a:t>Escuela de Arte Murcia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-Estudios SUPERIORES DE DISEÑO (4 cursos) 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(equivalentes a un Grado Universitario)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Especialidades: INTERIORES, GRÁFICO, MODA, PRODUCTO </a:t>
            </a:r>
            <a:r>
              <a:rPr lang="en-US" sz="29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6" tooltip="https://www.edimurcia.es"/>
              </a:rPr>
              <a:t>(Escuela Superior de Diseño de Murcia )</a:t>
            </a:r>
          </a:p>
          <a:p>
            <a:pPr algn="ctr">
              <a:lnSpc>
                <a:spcPts val="4060"/>
              </a:lnSpc>
            </a:pPr>
            <a:endParaRPr lang="en-US" sz="29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hlinkClick r:id="rId6" tooltip="https://www.edimurcia.es"/>
            </a:endParaRPr>
          </a:p>
          <a:p>
            <a:pPr algn="ctr">
              <a:lnSpc>
                <a:spcPts val="4060"/>
              </a:lnSpc>
            </a:pPr>
            <a:endParaRPr lang="en-US" sz="29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hlinkClick r:id="rId6" tooltip="https://www.edimurcia.e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125264" y="7888901"/>
            <a:ext cx="4134036" cy="1369399"/>
          </a:xfrm>
          <a:custGeom>
            <a:avLst/>
            <a:gdLst/>
            <a:ahLst/>
            <a:cxnLst/>
            <a:rect l="l" t="t" r="r" b="b"/>
            <a:pathLst>
              <a:path w="4134036" h="1369399">
                <a:moveTo>
                  <a:pt x="0" y="0"/>
                </a:moveTo>
                <a:lnTo>
                  <a:pt x="4134036" y="0"/>
                </a:lnTo>
                <a:lnTo>
                  <a:pt x="4134036" y="1369399"/>
                </a:lnTo>
                <a:lnTo>
                  <a:pt x="0" y="1369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92357" y="7579820"/>
            <a:ext cx="5208781" cy="1987561"/>
          </a:xfrm>
          <a:custGeom>
            <a:avLst/>
            <a:gdLst/>
            <a:ahLst/>
            <a:cxnLst/>
            <a:rect l="l" t="t" r="r" b="b"/>
            <a:pathLst>
              <a:path w="5208781" h="1987561">
                <a:moveTo>
                  <a:pt x="0" y="0"/>
                </a:moveTo>
                <a:lnTo>
                  <a:pt x="5208781" y="0"/>
                </a:lnTo>
                <a:lnTo>
                  <a:pt x="5208781" y="1987561"/>
                </a:lnTo>
                <a:lnTo>
                  <a:pt x="0" y="19875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3034" y="7711477"/>
            <a:ext cx="3929905" cy="1724246"/>
          </a:xfrm>
          <a:custGeom>
            <a:avLst/>
            <a:gdLst/>
            <a:ahLst/>
            <a:cxnLst/>
            <a:rect l="l" t="t" r="r" b="b"/>
            <a:pathLst>
              <a:path w="3929905" h="1724246">
                <a:moveTo>
                  <a:pt x="0" y="0"/>
                </a:moveTo>
                <a:lnTo>
                  <a:pt x="3929904" y="0"/>
                </a:lnTo>
                <a:lnTo>
                  <a:pt x="3929904" y="1724246"/>
                </a:lnTo>
                <a:lnTo>
                  <a:pt x="0" y="17242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12668" y="381056"/>
            <a:ext cx="13894475" cy="116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6"/>
              </a:lnSpc>
            </a:pPr>
            <a:r>
              <a:rPr lang="en-US" sz="6754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Enseñanzas de régimen especial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29458" y="-120461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644393" y="2936877"/>
            <a:ext cx="14604802" cy="267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2. </a:t>
            </a:r>
            <a:r>
              <a:rPr lang="en-US" sz="3600" b="1" u="sng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  <a:hlinkClick r:id="rId4" tooltip="https://www.tufuturoempiezahoy.com/deportivas/"/>
              </a:rPr>
              <a:t>Enseñanzas Deportivas</a:t>
            </a:r>
          </a:p>
          <a:p>
            <a:pPr algn="ctr">
              <a:lnSpc>
                <a:spcPts val="4060"/>
              </a:lnSpc>
            </a:pPr>
            <a:endParaRPr lang="en-US" sz="3600" b="1" u="sng">
              <a:solidFill>
                <a:srgbClr val="FF914D"/>
              </a:solidFill>
              <a:latin typeface="Open Sans Bold"/>
              <a:ea typeface="Open Sans Bold"/>
              <a:cs typeface="Open Sans Bold"/>
              <a:sym typeface="Open Sans Bold"/>
              <a:hlinkClick r:id="rId4" tooltip="https://www.tufuturoempiezahoy.com/deportivas/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Título de Técnico Deportivo Superior en la modalidad o especialidad correspondiente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12668" y="895350"/>
            <a:ext cx="13894475" cy="116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6"/>
              </a:lnSpc>
            </a:pPr>
            <a:r>
              <a:rPr lang="en-US" sz="6754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Enseñanzas de régimen especial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549901"/>
            <a:ext cx="16169283" cy="370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3.</a:t>
            </a:r>
            <a:r>
              <a:rPr lang="en-US" sz="3600" b="1" u="sng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  <a:hlinkClick r:id="rId5" tooltip="https://www.tufuturoempiezahoy.com/idiomas/"/>
              </a:rPr>
              <a:t> Enseñanzas de Idiomas</a:t>
            </a:r>
          </a:p>
          <a:p>
            <a:pPr algn="ctr">
              <a:lnSpc>
                <a:spcPts val="4060"/>
              </a:lnSpc>
            </a:pPr>
            <a:endParaRPr lang="en-US" sz="3600" b="1" u="sng">
              <a:solidFill>
                <a:srgbClr val="FF914D"/>
              </a:solidFill>
              <a:latin typeface="Open Sans Bold"/>
              <a:ea typeface="Open Sans Bold"/>
              <a:cs typeface="Open Sans Bold"/>
              <a:sym typeface="Open Sans Bold"/>
              <a:hlinkClick r:id="rId5" tooltip="https://www.tufuturoempiezahoy.com/idiomas/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Escuela oficial de idiomas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Certificación del 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Marco Común Europeo de Referencia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en los niveles </a:t>
            </a:r>
            <a:r>
              <a:rPr lang="en-US" sz="29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A1, A2, B1, B2, C1 y C2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181" b="-22595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664539" y="-774832"/>
            <a:ext cx="2479461" cy="1549663"/>
          </a:xfrm>
          <a:custGeom>
            <a:avLst/>
            <a:gdLst/>
            <a:ahLst/>
            <a:cxnLst/>
            <a:rect l="l" t="t" r="r" b="b"/>
            <a:pathLst>
              <a:path w="2479461" h="1549663">
                <a:moveTo>
                  <a:pt x="0" y="0"/>
                </a:moveTo>
                <a:lnTo>
                  <a:pt x="2479461" y="0"/>
                </a:lnTo>
                <a:lnTo>
                  <a:pt x="2479461" y="1549664"/>
                </a:lnTo>
                <a:lnTo>
                  <a:pt x="0" y="154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1308325" y="8913673"/>
            <a:ext cx="3665787" cy="3299209"/>
          </a:xfrm>
          <a:custGeom>
            <a:avLst/>
            <a:gdLst/>
            <a:ahLst/>
            <a:cxnLst/>
            <a:rect l="l" t="t" r="r" b="b"/>
            <a:pathLst>
              <a:path w="3665787" h="3299209">
                <a:moveTo>
                  <a:pt x="0" y="0"/>
                </a:moveTo>
                <a:lnTo>
                  <a:pt x="3665787" y="0"/>
                </a:lnTo>
                <a:lnTo>
                  <a:pt x="3665787" y="3299209"/>
                </a:lnTo>
                <a:lnTo>
                  <a:pt x="0" y="3299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>
            <a:off x="-229458" y="-120461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5400000">
            <a:off x="15364308" y="7524468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0" y="0"/>
                </a:moveTo>
                <a:lnTo>
                  <a:pt x="3173540" y="0"/>
                </a:lnTo>
                <a:lnTo>
                  <a:pt x="3173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165148" y="1221126"/>
            <a:ext cx="6365378" cy="1294653"/>
          </a:xfrm>
          <a:custGeom>
            <a:avLst/>
            <a:gdLst/>
            <a:ahLst/>
            <a:cxnLst/>
            <a:rect l="l" t="t" r="r" b="b"/>
            <a:pathLst>
              <a:path w="6365378" h="1294653">
                <a:moveTo>
                  <a:pt x="0" y="0"/>
                </a:moveTo>
                <a:lnTo>
                  <a:pt x="6365377" y="0"/>
                </a:lnTo>
                <a:lnTo>
                  <a:pt x="6365377" y="1294653"/>
                </a:lnTo>
                <a:lnTo>
                  <a:pt x="0" y="12946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17121" y="4022815"/>
            <a:ext cx="7570879" cy="226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831"/>
              </a:lnSpc>
              <a:spcBef>
                <a:spcPct val="0"/>
              </a:spcBef>
            </a:pPr>
            <a:r>
              <a:rPr lang="en-US" sz="7746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FORMACIÓN PROFESIONAL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3390" y="4022815"/>
            <a:ext cx="7570879" cy="226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831"/>
              </a:lnSpc>
              <a:spcBef>
                <a:spcPct val="0"/>
              </a:spcBef>
            </a:pPr>
            <a:r>
              <a:rPr lang="en-US" sz="7746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GRADOS UNIVERSITARIOS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61391" y="7116589"/>
            <a:ext cx="10332287" cy="138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411"/>
              </a:lnSpc>
              <a:spcBef>
                <a:spcPct val="0"/>
              </a:spcBef>
            </a:pPr>
            <a:r>
              <a:rPr lang="en-US" sz="4747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Enseñanzas artísticas superiores (EAS)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34028" y="819150"/>
            <a:ext cx="7750016" cy="189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05"/>
              </a:lnSpc>
            </a:pPr>
            <a:r>
              <a:rPr lang="en-US" sz="11075" b="1" u="sng">
                <a:solidFill>
                  <a:srgbClr val="FF914D"/>
                </a:solidFill>
                <a:latin typeface="Open Sans Bold"/>
                <a:ea typeface="Open Sans Bold"/>
                <a:cs typeface="Open Sans Bold"/>
                <a:sym typeface="Open Sans Bold"/>
                <a:hlinkClick r:id="rId10" tooltip="https://www.becaseducacion.gob.es/becas-y-ayudas.html"/>
              </a:rPr>
              <a:t>BECAS MEC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181" b="-225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1525" y="792724"/>
            <a:ext cx="16744950" cy="8701552"/>
            <a:chOff x="0" y="0"/>
            <a:chExt cx="4410193" cy="22917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0192" cy="2291767"/>
            </a:xfrm>
            <a:custGeom>
              <a:avLst/>
              <a:gdLst/>
              <a:ahLst/>
              <a:cxnLst/>
              <a:rect l="l" t="t" r="r" b="b"/>
              <a:pathLst>
                <a:path w="4410192" h="2291767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12507A"/>
            </a:solidFill>
            <a:ln w="28575" cap="rnd">
              <a:solidFill>
                <a:srgbClr val="D5E6E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75938" y="2446699"/>
            <a:ext cx="13214593" cy="2474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¡Gracias por vuestra atención!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493096" y="-754562"/>
            <a:ext cx="6109506" cy="1966150"/>
          </a:xfrm>
          <a:custGeom>
            <a:avLst/>
            <a:gdLst/>
            <a:ahLst/>
            <a:cxnLst/>
            <a:rect l="l" t="t" r="r" b="b"/>
            <a:pathLst>
              <a:path w="6109506" h="1966150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746851" y="9116938"/>
            <a:ext cx="4026521" cy="2868897"/>
          </a:xfrm>
          <a:custGeom>
            <a:avLst/>
            <a:gdLst/>
            <a:ahLst/>
            <a:cxnLst/>
            <a:rect l="l" t="t" r="r" b="b"/>
            <a:pathLst>
              <a:path w="4026521" h="2868897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8526194" y="7429500"/>
            <a:ext cx="1764881" cy="1764881"/>
          </a:xfrm>
          <a:custGeom>
            <a:avLst/>
            <a:gdLst/>
            <a:ahLst/>
            <a:cxnLst/>
            <a:rect l="l" t="t" r="r" b="b"/>
            <a:pathLst>
              <a:path w="1764881" h="1764881">
                <a:moveTo>
                  <a:pt x="0" y="0"/>
                </a:moveTo>
                <a:lnTo>
                  <a:pt x="1764881" y="0"/>
                </a:lnTo>
                <a:lnTo>
                  <a:pt x="1764881" y="1764881"/>
                </a:lnTo>
                <a:lnTo>
                  <a:pt x="0" y="1764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60416" y="6045250"/>
            <a:ext cx="6045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Departamento de Orientación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Personalizado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Open Sans Bold</vt:lpstr>
      <vt:lpstr>Open Sans</vt:lpstr>
      <vt:lpstr>Arimo</vt:lpstr>
      <vt:lpstr>Calibri</vt:lpstr>
      <vt:lpstr>Lazydog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Creativo Moderno Azul</dc:title>
  <cp:lastModifiedBy>Almu</cp:lastModifiedBy>
  <cp:revision>2</cp:revision>
  <dcterms:created xsi:type="dcterms:W3CDTF">2006-08-16T00:00:00Z</dcterms:created>
  <dcterms:modified xsi:type="dcterms:W3CDTF">2025-03-17T22:34:48Z</dcterms:modified>
  <dc:identifier>DAGiA6aWU4k</dc:identifier>
</cp:coreProperties>
</file>